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  <p:sldMasterId id="2147484212" r:id="rId2"/>
    <p:sldMasterId id="2147484224" r:id="rId3"/>
  </p:sldMasterIdLst>
  <p:notesMasterIdLst>
    <p:notesMasterId r:id="rId51"/>
  </p:notesMasterIdLst>
  <p:sldIdLst>
    <p:sldId id="256" r:id="rId4"/>
    <p:sldId id="257" r:id="rId5"/>
    <p:sldId id="258" r:id="rId6"/>
    <p:sldId id="324" r:id="rId7"/>
    <p:sldId id="259" r:id="rId8"/>
    <p:sldId id="299" r:id="rId9"/>
    <p:sldId id="342" r:id="rId10"/>
    <p:sldId id="261" r:id="rId11"/>
    <p:sldId id="262" r:id="rId12"/>
    <p:sldId id="263" r:id="rId13"/>
    <p:sldId id="265" r:id="rId14"/>
    <p:sldId id="301" r:id="rId15"/>
    <p:sldId id="264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71" r:id="rId28"/>
    <p:sldId id="369" r:id="rId29"/>
    <p:sldId id="302" r:id="rId30"/>
    <p:sldId id="338" r:id="rId31"/>
    <p:sldId id="340" r:id="rId32"/>
    <p:sldId id="372" r:id="rId33"/>
    <p:sldId id="285" r:id="rId34"/>
    <p:sldId id="286" r:id="rId35"/>
    <p:sldId id="327" r:id="rId36"/>
    <p:sldId id="287" r:id="rId37"/>
    <p:sldId id="373" r:id="rId38"/>
    <p:sldId id="303" r:id="rId39"/>
    <p:sldId id="304" r:id="rId40"/>
    <p:sldId id="323" r:id="rId41"/>
    <p:sldId id="305" r:id="rId42"/>
    <p:sldId id="307" r:id="rId43"/>
    <p:sldId id="308" r:id="rId44"/>
    <p:sldId id="309" r:id="rId45"/>
    <p:sldId id="310" r:id="rId46"/>
    <p:sldId id="311" r:id="rId47"/>
    <p:sldId id="312" r:id="rId48"/>
    <p:sldId id="272" r:id="rId49"/>
    <p:sldId id="273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7F3F9"/>
    <a:srgbClr val="EE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6" autoAdjust="0"/>
    <p:restoredTop sz="94692" autoAdjust="0"/>
  </p:normalViewPr>
  <p:slideViewPr>
    <p:cSldViewPr>
      <p:cViewPr>
        <p:scale>
          <a:sx n="100" d="100"/>
          <a:sy n="100" d="100"/>
        </p:scale>
        <p:origin x="-36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1FFA-A695-413B-A7E9-621C83A5684C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0515E-C4A0-4011-B749-075470EBD4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70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0515E-C4A0-4011-B749-075470EBD4C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1757E8-C5AA-4F85-B032-CD483AD2A0AA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14.02.2018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007BD9-879E-4C3F-A6C2-05E877D4FEB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nso.ru/search_doc/prinadl/31" TargetMode="Externa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8420472" cy="86409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педагогических  работников. 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7340352" cy="1872208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порядка аттестации </a:t>
            </a:r>
            <a:r>
              <a:rPr lang="ru-RU" sz="2800" b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r>
              <a:rPr lang="ru-RU" sz="2800" b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и частных организаций, осуществляющих образовательную деятельность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91680" y="4077072"/>
            <a:ext cx="7124328" cy="2063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Гладкова Ирина Александровна,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старший методист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отдела оценки качества образования МКУДПО «ГЦРО»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ел. 217-05-44,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e-mail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IGladkova@admnsk.ru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348880"/>
            <a:ext cx="3682752" cy="19476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Коллегиальность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Гласность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Открытость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принципами аттестации являются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1628800"/>
            <a:ext cx="3528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обеспечивающие объективное отношение к педагогическим работникам, недопустимость дискриминации при проведении аттестации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211960" y="1988840"/>
            <a:ext cx="576064" cy="2808312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5733256"/>
            <a:ext cx="7200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»)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766680" cy="30563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в целях установления квалификационной категории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(первой или высшей)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14348" y="857232"/>
            <a:ext cx="7778004" cy="48771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200" b="1" cap="small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Наименование государственной услуги</a:t>
            </a:r>
            <a:r>
              <a:rPr lang="ru-RU" sz="2200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: «Аттестация в целях установления квалификационных категорий педагогических работников организаций, осуществляющих образовательную деятельность и находящихся в ведении Новосибирской области, педагогических работников муниципальных  и частных организаций, </a:t>
            </a:r>
            <a:r>
              <a:rPr lang="ru-RU" sz="2200" cap="small" dirty="0">
                <a:latin typeface="Times New Roman" pitchFamily="18" charset="0"/>
                <a:cs typeface="Times New Roman" pitchFamily="18" charset="0"/>
              </a:rPr>
              <a:t>осуществляющих образовательную </a:t>
            </a:r>
            <a:r>
              <a:rPr lang="ru-RU" sz="2200" cap="small" dirty="0" smtClean="0">
                <a:latin typeface="Times New Roman" pitchFamily="18" charset="0"/>
                <a:cs typeface="Times New Roman" pitchFamily="18" charset="0"/>
              </a:rPr>
              <a:t>деятельность». </a:t>
            </a:r>
            <a:r>
              <a:rPr lang="ru-RU" sz="2200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cap="sm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cap="sm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cap="sm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200" b="1" cap="small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 предоставления государственной услуги</a:t>
            </a:r>
            <a:r>
              <a:rPr lang="ru-RU" sz="2200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: издание приказа </a:t>
            </a:r>
            <a:r>
              <a:rPr lang="ru-RU" sz="2200" cap="small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Минобрнауки</a:t>
            </a:r>
            <a:r>
              <a:rPr lang="ru-RU" sz="2200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 НСО, на основании которого педагогическим работникам устанавливается первая или высшая квалификационная категория.</a:t>
            </a:r>
            <a:endParaRPr kumimoji="0" lang="ru-RU" sz="2200" i="0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14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75438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Аттестоваться на квалификационные категории могут педагогические работники, находящиеся на следующих должностях: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467544" y="1988840"/>
            <a:ext cx="4040188" cy="3941763"/>
          </a:xfrm>
        </p:spPr>
        <p:txBody>
          <a:bodyPr>
            <a:normAutofit fontScale="55000" lnSpcReduction="20000"/>
          </a:bodyPr>
          <a:lstStyle/>
          <a:p>
            <a:pPr marL="0" indent="180975">
              <a:lnSpc>
                <a:spcPct val="12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учитель;</a:t>
            </a:r>
          </a:p>
          <a:p>
            <a:pPr marL="0" indent="180975">
              <a:lnSpc>
                <a:spcPct val="12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преподаватель;</a:t>
            </a:r>
          </a:p>
          <a:p>
            <a:pPr marL="0" indent="180975">
              <a:lnSpc>
                <a:spcPct val="12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учитель - дефектолог, учитель – логопед, логопед;</a:t>
            </a:r>
          </a:p>
          <a:p>
            <a:pPr marL="0" indent="180975">
              <a:lnSpc>
                <a:spcPct val="12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преподаватель - организатор ОБЖ;</a:t>
            </a:r>
          </a:p>
          <a:p>
            <a:pPr marL="0" indent="180975">
              <a:lnSpc>
                <a:spcPct val="12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руководитель физического воспитания;</a:t>
            </a:r>
          </a:p>
          <a:p>
            <a:pPr marL="0" indent="180975">
              <a:lnSpc>
                <a:spcPct val="12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методист, старший методист;</a:t>
            </a:r>
          </a:p>
          <a:p>
            <a:pPr marL="0" indent="180975">
              <a:lnSpc>
                <a:spcPct val="120000"/>
              </a:lnSpc>
            </a:pP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(преподаватель-консультант, куратор информационного обмена, основанного на ресурсах интернет-сети, созданной в образовательных целях);</a:t>
            </a:r>
          </a:p>
          <a:p>
            <a:pPr marL="0" indent="180975">
              <a:lnSpc>
                <a:spcPct val="12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мастер производственного обучения; </a:t>
            </a:r>
          </a:p>
          <a:p>
            <a:pPr marL="0" indent="180975">
              <a:lnSpc>
                <a:spcPct val="12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инструктор-методист, старший инструктор-методист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180975">
              <a:lnSpc>
                <a:spcPct val="120000"/>
              </a:lnSpc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032448" cy="4576994"/>
          </a:xfrm>
        </p:spPr>
        <p:txBody>
          <a:bodyPr>
            <a:normAutofit fontScale="92500"/>
          </a:bodyPr>
          <a:lstStyle/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воспитатель, старший воспитатель;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концертмейстер;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образования, старший педагог дополнительного образования;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тренер - преподаватель, старший тренер - преподаватель;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педагог - психолог;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педагог - организатор;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социальный педагог;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руководитель;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культуре;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инструктор по труду;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старший вожатый;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педагог-библиотекарь;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>
              <a:spcBef>
                <a:spcPts val="40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логопед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организациях сферы здравоохранения и социального обслуживания, осуществляющих образовательную деятельность в качестве дополнительного вида деятельности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0">
              <a:spcBef>
                <a:spcPts val="400"/>
              </a:spcBef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Приказ министерства образования, науки и инновационной политики Новосибирской области от 07.12.2017 №3069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приказ министерства образования, науки и инновационной политики Новосибирской области от 31.12.2010 № 2253»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835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476672"/>
            <a:ext cx="8085584" cy="6048672"/>
          </a:xfrm>
        </p:spPr>
        <p:txBody>
          <a:bodyPr>
            <a:normAutofit/>
          </a:bodyPr>
          <a:lstStyle/>
          <a:p>
            <a:pPr marL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подачи аттестационных документов  для получения государственной услуги по аттестации на квалификационную категорию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 НСО «Многофункциональный центр организации предоставления государственных и муниципальных услуг НСО»,</a:t>
            </a:r>
          </a:p>
          <a:p>
            <a:pPr marL="0"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аттестации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НИПКиПРО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algn="just">
              <a:buFont typeface="Wingdings" pitchFamily="2" charset="2"/>
              <a:buChar char="Ø"/>
            </a:pPr>
            <a:r>
              <a:rPr lang="ru-RU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федеральной государственной информационной системе «Единый портал государственных и муниципальных услуг (функций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очта России (письмом </a:t>
            </a:r>
            <a:r>
              <a:rPr lang="ru-RU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вручении).   </a:t>
            </a:r>
          </a:p>
          <a:p>
            <a:pPr marL="0">
              <a:buFont typeface="Wingdings" pitchFamily="2" charset="2"/>
              <a:buChar char="Ø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41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Аттестационные документы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первую и высшую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квалификационные» категории можно сдать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МКУДПО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ГЦРО»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адресу: ул. Достоевского, 14, кабинет 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понедельника по четверг с 9-00 до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16-00, обеденный перерыв с 12-00 до 13-00).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(Административный Регламент, п. 18.1.;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департамента образования мэрии города Новосибирска от 12.01.2018 № 0008-од «Об информационном и технологическом обеспечении аттестации педагогических работников ОО города Новосибирска»)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712968" cy="5688632"/>
          </a:xfrm>
        </p:spPr>
        <p:txBody>
          <a:bodyPr>
            <a:normAutofit/>
          </a:bodyPr>
          <a:lstStyle/>
          <a:p>
            <a:pPr marL="0" indent="177800" algn="ctr">
              <a:buNone/>
              <a:tabLst>
                <a:tab pos="17780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Сроки подачи документов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>
              <a:tabLst>
                <a:tab pos="177800" algn="l"/>
              </a:tabLst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39637"/>
              </p:ext>
            </p:extLst>
          </p:nvPr>
        </p:nvGraphicFramePr>
        <p:xfrm>
          <a:off x="755576" y="1340768"/>
          <a:ext cx="7704856" cy="429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792"/>
                <a:gridCol w="3200688"/>
                <a:gridCol w="3384376"/>
              </a:tblGrid>
              <a:tr h="60917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заседания ГАК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 документов на очередное заседание ГАК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917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27.02.2018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14.12.2017-29.12.2018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917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27.03.2018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10.01.2018-19.01.2018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917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24.04.2018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01.02.2018-14.02.2018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917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01.07.2018-13.07.2018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917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23.10.2018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01.08.2018-14.08.2018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917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27.11.2018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03.09.2018-14.09.2018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850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620688"/>
            <a:ext cx="784887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Определяется конкретный срок проведения аттестации    для каждого педагогического работника индивидуально с учетом срока действия ранее установленной ему квалификационной категории.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(Приказ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РФ от 07.04.2014 №276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«Об утверждении Порядка аттестации педагогических работников организаций, осуществляющих образовательную деятельность», п. 33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06181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F07F09"/>
              </a:buClr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Общий срок предоставления государственной услуги составляет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120 календарных дней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Clr>
                <a:srgbClr val="F07F09"/>
              </a:buClr>
              <a:buNone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07F09"/>
              </a:buClr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Продолжительность рассмотрения заявления о предоставлении государственной услуги не должна превышать 30 календарных дней со дня его получения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Clr>
                <a:srgbClr val="F07F09"/>
              </a:buClr>
              <a:buNone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07F09"/>
              </a:buClr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Продолжительность аттестации для каждого аттестуемого не должна превышать 60 календарных дней со дня передачи заявлений на экспертизу и до принятия решения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ГАК.</a:t>
            </a:r>
          </a:p>
          <a:p>
            <a:pPr marL="0" lvl="0" indent="0">
              <a:buClr>
                <a:srgbClr val="F07F09"/>
              </a:buClr>
              <a:buNone/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07F09"/>
              </a:buCl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подготовки приказов Министерства не должна превышать 30 календарных дней с даты принятия решения ГАК.</a:t>
            </a:r>
          </a:p>
          <a:p>
            <a:pPr marL="0" lvl="0" indent="0">
              <a:buClr>
                <a:srgbClr val="F07F09"/>
              </a:buClr>
              <a:buNone/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07F09"/>
              </a:buClr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07F09"/>
              </a:buClr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Административный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Регламент, п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8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177800" algn="just">
              <a:lnSpc>
                <a:spcPct val="120000"/>
              </a:lnSpc>
              <a:spcBef>
                <a:spcPts val="0"/>
              </a:spcBef>
              <a:buClr>
                <a:srgbClr val="F07F09"/>
              </a:buClr>
              <a:tabLst>
                <a:tab pos="177800" algn="l"/>
              </a:tabLst>
            </a:pPr>
            <a:endParaRPr lang="ru-RU" sz="1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1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Аттестация педагогических работников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организаций, осуществляющих образовательную деятельность и находящихся в ведении Новосибирской области, педагогических работников  муниципальных и частных образовательных организаций, осуществляющих образовательную деятельность  проводится в соответствии с документами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 и науки РФ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и социального развития РФ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документами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образования, науки и инновационной политики НСО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/>
          <a:lstStyle/>
          <a:p>
            <a:pPr marL="265113" indent="7938" algn="ctr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  <a:hlinkClick r:id=""/>
            </a:endParaRPr>
          </a:p>
          <a:p>
            <a:pPr marL="265113" indent="7938" algn="ctr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  <a:hlinkClick r:id=""/>
            </a:endParaRPr>
          </a:p>
          <a:p>
            <a:pPr marL="265113" indent="7938"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"/>
              </a:rPr>
              <a:t>Настоящий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Регламент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предусматривает оснований для отказа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приеме заявлений для прохождения аттестации в целях установления квалификационной категории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Административный Регламент, п. 11.1.)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4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08912" cy="561662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Организационно-технологическое и методическое сопровождение аттестации включает: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подготовку и направление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уведомлений об отказе или приостановлении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государственной услуги;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подготовку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запросов для получения информации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(сведений) по вопросам профессиональной деятельности заявителя в случае отсутствия вышеуказанной информации в комплекте с заявлением на аттестацию или по решению ГАК.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177800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Административный Регламент, п 4.2.1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792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Основания для приостановления государственной услуги по аттестации: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отсутствие документов,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подтверждающих результаты профессиональной деятельности;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отсутствие документов, необходимых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рассмотрения заявления.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91276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Основания для отказа в предоставлении государственной услуги  по аттестации после рассмотрения заявлений:</a:t>
            </a: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 если педагогический работник обращается за установлением высшей квалификационной категории впервые, не имея установленной первой квалификационной категории;</a:t>
            </a: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 если обращение за установлением высшей квалификационной категории аттестующегося впервые на высшую категорию следует ранее, чем через два года после установления первой квалификационной категории;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511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 если обращение за установлением той же самой квалификационной категории (первой или высшей) следует до истечения 1 года со дня принятия решения ГАК об отказе в установлении этой квалификационной категории по той же должности;</a:t>
            </a: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4) если лицо, обращающееся с заявлением в аттестационную комиссию, на день подачи заявления не замещает должности педагогических работников в организациях, осуществляющих образовательную деятельность.</a:t>
            </a: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(Административный Регламент, п. 11.2.)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57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901014" cy="6213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быть отказано в приеме документов по причине: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несовпадения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педагогического работника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или среднего профессионального образования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направлением подготовки, предъявляемым к должности квалификационной характеристикой;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истечения срока действия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 (первой или высшей) на день подачи заявления;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прохождении аттестации на первую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квалификационную категорию в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отказа в установлении высшей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категории, в том числе, если заявление об этом подано в день, когда аттестационной комиссией было принято решение об отказе;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отпуске по уходу за ребенком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достижения им возраста трех лет;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педагогической деятельности;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незначительной продолжительности работы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по новому месту работы;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тсутствия подготовки и дополнительного профессионального образования не реже одного раза в три года, закрепленного пунктом 2 части 5 статьи 47 Федерального закона от 29.12.2012 № 273-ФЗ.</a:t>
            </a:r>
          </a:p>
          <a:p>
            <a:pPr marL="0" indent="0" algn="ctr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901014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пакет документов, необходимый для предоставления государственной услуги по аттестации:</a:t>
            </a:r>
          </a:p>
          <a:p>
            <a:pPr marL="265113" indent="-26511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заявление, </a:t>
            </a:r>
          </a:p>
          <a:p>
            <a:pPr marL="265113" indent="-265113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приложение к заявлению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заполненные получателем  услуг на русском языке по установленным формам,</a:t>
            </a:r>
          </a:p>
          <a:p>
            <a:pPr marL="265113" lvl="0" indent="-265113">
              <a:buNone/>
              <a:tabLst>
                <a:tab pos="35560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(копия документа),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подтверждающий итоги предыдущей аттестации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(если получатель услуг был ранее аттестован);</a:t>
            </a:r>
          </a:p>
          <a:p>
            <a:pPr marL="265113" lvl="0" indent="-265113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документ, подтверждающий место работы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(полное наименование организации) и должность заявителя;</a:t>
            </a:r>
          </a:p>
          <a:p>
            <a:pPr marL="265113" lvl="0" indent="-265113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лицензия на осуществление образовательной деятельности организации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 которой работает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заявитель;</a:t>
            </a:r>
          </a:p>
          <a:p>
            <a:pPr marL="265113" lvl="0" indent="-265113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копии документов, подтверждающие результаты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профессиональной деятельности.</a:t>
            </a:r>
          </a:p>
          <a:p>
            <a:pPr lvl="0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49206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136904" cy="4968552"/>
          </a:xfrm>
        </p:spPr>
        <p:txBody>
          <a:bodyPr>
            <a:noAutofit/>
          </a:bodyPr>
          <a:lstStyle/>
          <a:p>
            <a:pPr marL="0" indent="182563"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Прием, проверка и регистрация комплекта документов.</a:t>
            </a:r>
          </a:p>
          <a:p>
            <a:pPr marL="0" indent="182563" algn="just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2563"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Формирование компьютерной базы данных аттестуемых, подготовка списков аттестуемых по предметным областям. Выдача аттестационных документов на экспертизу осуществляется методом случайной выборки – жеребьевки. Для проведения жеребьевки ГАК формирует экспертную комиссию в составе председателя ГАК, секретаря ГАК и председателей экспертных групп.  </a:t>
            </a:r>
          </a:p>
          <a:p>
            <a:pPr marL="0" indent="182563" algn="just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2563"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Аттестация профессиональной компетентности, умений и результативности деятельности аттестуемых, подготовка экспертного заключения по ее итогам с предложением о соответствии или не соответствии заявленной квалификационной категории.</a:t>
            </a:r>
          </a:p>
          <a:p>
            <a:pPr marL="0" indent="182563" algn="just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2563"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Принятие решения на заседании ГАК по итогам аттестации и на основании предложений экспертных групп по аттестации заявителей.</a:t>
            </a:r>
          </a:p>
          <a:p>
            <a:pPr marL="0" indent="182563" algn="just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2563"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Издание приказа Министерства об установлении квалификационной категории.</a:t>
            </a:r>
          </a:p>
          <a:p>
            <a:pPr marL="0" indent="182563" algn="just"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467600" cy="963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предоставления государственной услуги предусматривает проведение следующих административных процедур: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7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103555"/>
              </p:ext>
            </p:extLst>
          </p:nvPr>
        </p:nvGraphicFramePr>
        <p:xfrm>
          <a:off x="395536" y="1196752"/>
          <a:ext cx="8136904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6"/>
                <a:gridCol w="4032448"/>
              </a:tblGrid>
              <a:tr h="32317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категория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9671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установленная первая квалификационная категория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(2 года и более, если аттестация по должности будет проводиться впервые)</a:t>
                      </a:r>
                    </a:p>
                  </a:txBody>
                  <a:tcPr/>
                </a:tc>
              </a:tr>
              <a:tr h="929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стабильные положительные результаты освоения обучающимися образовательных программ по итогам мониторингов, проводимых организацией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достижение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положительной динамики результатов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освоения обучающимися   образовательных программ по итогам мониторингов, проводимых организацией</a:t>
                      </a:r>
                    </a:p>
                  </a:txBody>
                  <a:tcPr/>
                </a:tc>
              </a:tr>
              <a:tr h="1779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стабильные положительные результаты освоения обучающимися   образовательных программ по итогам мониторинга системы образования, проводимого в порядке, установленном постановлением Правительства РФ от 05.08.2013 № 662 «Об осуществлении мониторинга системы образования»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достижение обучающимися положительных результатов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освоения     образовательных программ по итогам мониторинга системы образования, проводимого в порядке, установленном постановлением Правительства РФ от 05.08.2013 № 662 «Об осуществлении мониторинга системы образования»;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принятия решений ГАК по установлению педагогическим работникам 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квалификационных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категорий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7166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86059"/>
              </p:ext>
            </p:extLst>
          </p:nvPr>
        </p:nvGraphicFramePr>
        <p:xfrm>
          <a:off x="611560" y="188640"/>
          <a:ext cx="7416824" cy="612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8"/>
                <a:gridCol w="3744416"/>
              </a:tblGrid>
              <a:tr h="180020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выявление развития у обучающихся способностей к научной (интеллектуальной), творческой, физкультурно-спортивной деятельности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выявление и развитие  способностей обучающихся к научной (интеллектуальной), творческой, физкультурно-спортивной деятельности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 также их участие в олимпиадах, конкурсах, фестивалях, соревнованиях</a:t>
                      </a:r>
                    </a:p>
                  </a:txBody>
                  <a:tcPr/>
                </a:tc>
              </a:tr>
              <a:tr h="2520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личный вклад  в повышение качества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образования, совершенствование методов обучения и воспитания, транслирование в педагогических коллективах опыта практических результатов своей профессиональной деятельности, активное участие в работе методических объединений педагогических работников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личный вклад  в повышение качества образования, совершенствование методов обучения и воспитания, 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продуктивное использование новых образовательных технологий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транслирование в педагогических коллективах опыта практических результатов своей профессиональной деятельности, в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том числе экспериментальной и инновационной</a:t>
                      </a:r>
                      <a:endParaRPr lang="ru-RU" dirty="0"/>
                    </a:p>
                  </a:txBody>
                  <a:tcPr/>
                </a:tc>
              </a:tr>
              <a:tr h="1539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активное участие в работе методических объединений педагогических работников организаций,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разработке программно-методического сопровождения образовательного процесса, профессиональных конкурсах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58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445624" cy="5400600"/>
          </a:xfrm>
        </p:spPr>
        <p:txBody>
          <a:bodyPr>
            <a:normAutofit/>
          </a:bodyPr>
          <a:lstStyle/>
          <a:p>
            <a:pPr marL="0" indent="177800" algn="just">
              <a:buNone/>
              <a:tabLst>
                <a:tab pos="177800" algn="l"/>
              </a:tabLst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Российской Федерации 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29.12.2012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273-ФЗ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177800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>
              <a:tabLst>
                <a:tab pos="17780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 (зарегистрирован в Министерстве юстиции РФ от 23.05.2014 № 32408).</a:t>
            </a:r>
          </a:p>
          <a:p>
            <a:pPr marL="0" indent="177800" algn="just">
              <a:buNone/>
              <a:tabLst>
                <a:tab pos="177800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>
              <a:tabLst>
                <a:tab pos="17780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Приказ Министерства здравоохранения и социального развития Российской Федерации от 26.08.2010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 (зарегистрирован в Министерстве юстиции РФ от 06.10.2010, № 18638).</a:t>
            </a:r>
          </a:p>
          <a:p>
            <a:pPr marL="0" indent="177800" algn="just">
              <a:tabLst>
                <a:tab pos="177800" algn="l"/>
              </a:tabLst>
            </a:pPr>
            <a:endParaRPr lang="ru-RU" sz="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4787" y="44624"/>
            <a:ext cx="8640960" cy="16470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 Министерства образования и науки РФ и Министерства здравоохранения и социального развития РФ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48680"/>
            <a:ext cx="8183880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Считать  уровень  профессиональной  деятельности, ее результативность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соответствующими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первой  квалификационной  категории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если по результатам экспертизы   педагогический работник   набрал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 -  29  баллов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высшей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квалификационной категории -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30 баллов и выше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наличии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менее 9-ти баллов по  обязательным для высшей категории показателям, которые в приложении к заявлению выделены курсивом.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9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7787208" cy="384502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имеющих ученые звания и степени при аттестации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 же квалификационную категорию;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2) педагогические работники, при аттестации на более высокую или ту же квалификационную категорию, которые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межаттестационный период: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получили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государственные награды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профилю педагогической деятельности,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почетные звания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начинающиеся со слов «Народный», «Заслуженный»;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ведомственные знаки отличия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«Отличник народного просвещения», «Отличник профессионально-технического образования»,  «Почетный работник общего образования РФ», другие почетные звания и ведомственные знаки отличия,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награждены ведомственными нагрудными знаками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(«За заслуги в образовании», «За вклад в Российскую культуру» и др.), медалью К. Д. Ушинского,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Почетной грамотой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Президента Российской Федерации,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Благодарностью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Президента Российской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Федерации,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Почетными грамотами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Российской Федерации;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проведения экспертизы результатов профессиональной деятельности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решени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 ГАК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следующих педагогических работников: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692696"/>
            <a:ext cx="7848872" cy="5472608"/>
          </a:xfrm>
        </p:spPr>
        <p:txBody>
          <a:bodyPr>
            <a:normAutofit/>
          </a:bodyPr>
          <a:lstStyle/>
          <a:p>
            <a:pPr marL="0" indent="447675" algn="just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стали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победителями конкурсов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рамках реализации приоритетного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национального проекта  «Образование», </a:t>
            </a:r>
          </a:p>
          <a:p>
            <a:pPr marL="0" algn="just">
              <a:spcBef>
                <a:spcPts val="0"/>
              </a:spcBef>
              <a:buFont typeface="Courier New" pitchFamily="49" charset="0"/>
              <a:buChar char="o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стали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победителями, призерами, дипломантами, лауреатами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(очных) профессиональных конкурсов по профилю деятельности аттестуемого работника («Учитель года», «Воспитатель года», «Педагог-психолог года», «Сердце отдаю детям», «Вожатый года», «Преподаватель года», «Лучший мастер по профессии»,  «Лидер в образовании», «Педагогический дебют», «Лучший преподаватель детской школы искусств»),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обладателями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государственных премий Новосибирской области: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 typeface="Courier New" pitchFamily="49" charset="0"/>
              <a:buChar char="o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международного, федерального,  регионального уровней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– на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высшую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квалификационную категорию;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муниципального уровня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на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первую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квалификационную категорию.</a:t>
            </a:r>
          </a:p>
          <a:p>
            <a:pPr marL="0" indent="447675" algn="just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43192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решения ГАК о результатах аттестации педагогических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рабтников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НСО издается приказ об установлении первой или высшей квалификационной категории, который размещается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министерства во вкладке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«документы» – «нормативные правовые акты» - «аттестация педагогических работников» (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www.edunso.ru/search_doc/prinadl/31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приказа работодатель должен внести соответствующую запись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присвоении квалификационной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в трудовую книжку педагогического работника  (раздел «Сведения о работе»):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1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порядковый номер вносимой записи;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2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принятия решения аттестационной комиссией;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3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делается запись: «Установлена первая (высшая) квалификационная категория по должности «учитель»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указания преподаваемого предмета,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«воспитатель», «методист» и т. д.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4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дата и номер приказа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НСО, на основании которого внесена запись.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7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285860"/>
            <a:ext cx="7467600" cy="244314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заполнению заявления</a:t>
            </a: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702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640" y="116632"/>
            <a:ext cx="6768752" cy="6741368"/>
          </a:xfrm>
        </p:spPr>
        <p:txBody>
          <a:bodyPr>
            <a:normAutofit fontScale="55000" lnSpcReduction="20000"/>
          </a:bodyPr>
          <a:lstStyle/>
          <a:p>
            <a:pPr marL="109728" indent="0" algn="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главную аттестационную комиссию</a:t>
            </a:r>
          </a:p>
          <a:p>
            <a:pPr marL="109728" indent="0" algn="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образования, науки и</a:t>
            </a:r>
          </a:p>
          <a:p>
            <a:pPr marL="109728" indent="0" algn="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политики</a:t>
            </a:r>
          </a:p>
          <a:p>
            <a:pPr marL="109728" indent="0" algn="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Новосибирской области</a:t>
            </a:r>
          </a:p>
          <a:p>
            <a:pPr marL="109728" indent="0" algn="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______________________________</a:t>
            </a:r>
          </a:p>
          <a:p>
            <a:pPr marL="109728" indent="0" algn="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</a:t>
            </a:r>
          </a:p>
          <a:p>
            <a:pPr marL="109728" indent="0" algn="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(фамилия, имя, отчество (последнее – при </a:t>
            </a:r>
          </a:p>
          <a:p>
            <a:pPr marL="109728" indent="0" algn="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наличии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(должность, место работы)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Прошу аттестовать меня в 20___ году на _________ квалификационную категорию по должности (должностям) _____________________________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настоящее  время  (имею  _________  квалификационную  категорию, срок ее действия до _____________ либо (квалификационной категории не имею).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Сообщаю о себе следующие сведения: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(когда и какое образовательное учреждение профессионального образования окончил, полученная специальность и квалификация) _________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 педагогической  работы  (по  специальности) _______ лет, в данной должности _______ лет; в данном учреждении _______ лет.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 следующие награды, звания, ученую степень, ученое звание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на заседании аттестационной комиссии прошу провести в моем присутствии (без моего присутствия) (нужное подчеркнуть).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порядком аттестации педагогических работников государственных и муниципальных образовательных учреждений ознакомлен(а).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п. 1 ст. 9 Федерального закона от 27.07.2006 № 152-ФЗ «О персональных данных» согласен (согласна) на осуществление любых действий (операций), в том числе получение, обработку, хранение, в отношении моих персональных данных, необходимых для проведения аттестации.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(сведения) о результатах профессиональной деятельности (не) предоставляю (нужное подчеркнуть).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«____» __________ 20___ г. Подпись _________________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дом. ______________, сл.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______________, адрес личной электронной почты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09728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9176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в целях подтверждения соответствия занимаемой должности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2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827584" y="476672"/>
            <a:ext cx="7467600" cy="475252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ответственность педагогических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профессиональный уровень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проходить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на соответствие занимаемой должности в порядке,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установленном законодательством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733256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(статья 48. п.1. Федерального закона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 декабря 2012 г.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273-ФЗ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Федерации»)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3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467600" cy="47525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аттестации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педагогических работников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федеральным органом исполнительной власти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осуществляющим функции по выработке государственной политики и нормативно-правовому регулированию в сфере образования, по согласованию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733256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(статья 49. п.4. Федерального закона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 декабря 2012 г.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273-ФЗ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Федерации»)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76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064896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подтверждения соответствия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педагогических работников занимаемым ими должностям осуществляется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в пять лет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оценки их профессиональной деятельности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аттестационными комиссиями, самостоятельно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формируемыми организациями, осуществляющими образовательную деятельность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733256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(статья 49. п.2. Федерального закона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 декабря 2012 г.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273-ФЗ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Федерации»)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1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08912" cy="5760640"/>
          </a:xfrm>
        </p:spPr>
        <p:txBody>
          <a:bodyPr>
            <a:normAutofit/>
          </a:bodyPr>
          <a:lstStyle/>
          <a:p>
            <a:pPr marL="0" indent="177800" algn="just">
              <a:tabLst>
                <a:tab pos="17780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08.08.2013 г.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 algn="just">
              <a:buNone/>
              <a:tabLst>
                <a:tab pos="177800" algn="l"/>
              </a:tabLst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>
              <a:tabLst>
                <a:tab pos="17780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«Аттестация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педагогических работников организаций, осуществляющих образовательную деятельность (нормативные правовые акты,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комментарии).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Информационный бюллетень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Профсоюза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работников народного образования и науки Российской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Федерации,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июнь 2014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г. № 6.</a:t>
            </a:r>
          </a:p>
          <a:p>
            <a:pPr marL="0" indent="0" algn="just">
              <a:buNone/>
              <a:tabLst>
                <a:tab pos="177800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>
              <a:tabLst>
                <a:tab pos="17780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«Аттестация педагогических работников организаций, осуществляющих образовательную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деятельность (продолжение). Нормативные правовые акты.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Разъяснения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применению Порядка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аттестации педагогических работников организаций, осуществляющих образовательную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деятельность (ответы на вопросы), переписка по вопросам аттестации».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Информационный бюллетень Профсоюза работников народного образования и науки Российской Федерации,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декабрь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2014 г. 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tabLst>
                <a:tab pos="17780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>
              <a:tabLst>
                <a:tab pos="177800" algn="l"/>
              </a:tabLst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86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476672"/>
            <a:ext cx="7827640" cy="51125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Аттестационная комиссия организации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распорядительным актом работодателя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председателя комиссии, заместителя председателя, секретаря и членов комиссии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аттестационной комиссии организации в обязательном порядке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представитель выборного органа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первичной профсоюзной организации (при наличии такого органа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распорядительным актом работодателя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знакомит педагогических работников с распорядительным актом, содержащим список работников организации, подлежащих аттестации, график проведения аттестации, под роспись не менее чем 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30 календарных дней до дня проведения их аттестации по графику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589240"/>
            <a:ext cx="6768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5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7776864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аттестации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каждого педагогического работника работодатель вносит в аттестационную комиссию организации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представлении содержатся следующие сведения о педагогическом работнике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фамилия, имя, отчество (при наличии);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наименование должности на дату проведения аттестации;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дата заключения по этой должности трудового договора;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уровень образования и (или) квалификации по специальности или направлению подготовки;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информация о получении дополнительного профессионального образования по профилю педагогической деятельности;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результаты предыдущих аттестаций (в случае их проведения);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мотивированная всесторонняя и объективная оценка профессиональных, деловых качеств, результатов профессиональной деятельности педагогического работника по выполнению трудовых обязанностей, возложенных на него трудовым договором.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805264"/>
            <a:ext cx="6768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7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0871"/>
            <a:ext cx="7704856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работника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представлением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 роспись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30 календарных дней до дня проведения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ознакомления с представлением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работник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 может представить в аттестационную комиссию организации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характеризующие его профессиональную деятельность за период с даты предыдущей аттестации (при первичной аттестации - с даты поступления на работу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отказе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работника от ознакомления с представлением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акт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подписывается работодателем и лицами (не менее двух), в присутствии которых составлен акт.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877272"/>
            <a:ext cx="6768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87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777686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организации рассматривает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сведения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представленные самим педагогическим работником, характеризующие его профессиональную деятельность (в случае их представления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аттестации педагогического работника аттестационная комиссия организации принимает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следующих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решений:</a:t>
            </a: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занимаемой должности (указывается должность педагогического работника);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соответствует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занимаемой должности (указывается должность педагогического работника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аттестации педагогических работников заносятся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хранится с представлениями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дополнительными сведениями,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представленными самими педагогическими работниками, характеризующими их профессиональную деятельность (в случае их наличия),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работодателя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733256"/>
            <a:ext cx="6768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7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7704856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педагогического работника, прошедшего аттестацию,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двух рабочих дней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ее проведения секретарем аттестационной комиссии организации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выписка из протокола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содержащая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имени, отчестве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аттестуемого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должности,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аттестационной комиссии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голосования,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принятом аттестационной комиссией организации решении.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 педагогического работника с выпиской из протокола под роспись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трех рабочих дней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ее составления.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протокола хранится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личном деле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работника.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877272"/>
            <a:ext cx="6768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4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7992888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подтверждения соответствия занимаемой должности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проходят следующие педагогические работники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педагогические работники, имеющие квалификационные категории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проработавшие в занимаемой должности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двух лет в организации, в которой проводится аттестация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беременные женщины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женщины, находящиеся в отпуске по беременности и родам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лица, находящиеся в отпуске по уходу за ребенком до достижения им возраста трех 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отсутствовавшие на рабочем месте более четырех месяцев подряд в связи с заболеванием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работников, предусмотренных подпунктами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«г» и «д»,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возможна 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чем через два года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их выхода из указанных отпусков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работников, предусмотренных подпунктом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«е»,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возможна 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чем через год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их выхода на работу.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3324" y="5733256"/>
            <a:ext cx="6768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90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7467600" cy="5953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Вся информация по аттестации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 руководящих работников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организаций, осуществляющих 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деятельно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сть,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расположена на сайте Министерства образования, науки и инновационной политики Новосибирской области</a:t>
            </a:r>
          </a:p>
          <a:p>
            <a:pPr algn="ctr">
              <a:buNone/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www.edunso.ru</a:t>
            </a:r>
            <a:endParaRPr lang="ru-RU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 на сайте отдела оценки качества образования и отдела повышения квалификации МКУДПО «ГЦРО»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www.gcrodost14.nios.ru</a:t>
            </a:r>
            <a:endParaRPr lang="ru-RU" sz="5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700808"/>
            <a:ext cx="8208912" cy="446449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177800" algn="l"/>
              </a:tabLst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Административный регламент Министерства образования, науки и инновационной политики Новосибирской области по предоставлению государственной услуги «Аттестация в целях установления квалификационных категорий педагогических работников организаций, осуществляющих 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деятельность»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приказа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НСО от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07.12.2017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3069).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177800" algn="l"/>
              </a:tabLst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177800" algn="l"/>
              </a:tabLs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образования, науки и инновационной политики Новосибирской области от 17.01.2012 № 3-АК «Об аттестации педагогических работников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негосударственных образовательных учреждений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Новосибирской области».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177800" algn="just">
              <a:lnSpc>
                <a:spcPct val="120000"/>
              </a:lnSpc>
              <a:spcBef>
                <a:spcPts val="0"/>
              </a:spcBef>
              <a:tabLst>
                <a:tab pos="177800" algn="l"/>
              </a:tabLst>
            </a:pPr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Министерства образования, науки и инновационной политики НСО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08912" cy="561662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177800" algn="l"/>
              </a:tabLst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Министерства образования, науки и инновационной политики Новосибирской области от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25.08.2015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9-АК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утверждении состава главной аттестационной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комиссии Министерства образования, науки и инновационной политики Новосибирской области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для проведения аттестации в целях установления квалификационных категорий педагогических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работников организаций, осуществляющих 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деятельность на территории Новосибирской области».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177800" algn="l"/>
              </a:tabLst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177800" algn="l"/>
              </a:tabLst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образования, науки и инновационной политики Новосибирской области от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21.12.2017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3207 «Об аттестации педагогических работников организаций, осуществляющих 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деятельность».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177800" algn="l"/>
              </a:tabLst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56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6672"/>
            <a:ext cx="7467600" cy="487375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труда по муниципальным учреждениям, подведомственным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департаменту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мэрии города Новосибирска,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2018-2020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(раздел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пункты: 6.1.3, 6.1.4, 6.1.5.)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9522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916832"/>
            <a:ext cx="8229600" cy="338783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Аттестация проводится в целях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подтверждения соответствия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 занимаемым ими должностям на основе оценки их профессиональной деятельности и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желанию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 в целях установления квалификационной категории 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первой или высшей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аттестации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373216"/>
            <a:ext cx="6768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деятельность»)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3747871"/>
          </a:xfrm>
        </p:spPr>
        <p:txBody>
          <a:bodyPr>
            <a:noAutofit/>
          </a:bodyPr>
          <a:lstStyle/>
          <a:p>
            <a:pPr marL="0" indent="447675" algn="just" defTabSz="180975">
              <a:lnSpc>
                <a:spcPct val="120000"/>
              </a:lnSpc>
              <a:spcBef>
                <a:spcPts val="0"/>
              </a:spcBef>
              <a:tabLst>
                <a:tab pos="180975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стимулирование целенаправленного,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непрерывного повышения уровня квалификации педагогических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работников, их методологической культуры,   профессионального и личностного роста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447675" algn="just" defTabSz="180975">
              <a:lnSpc>
                <a:spcPct val="120000"/>
              </a:lnSpc>
              <a:spcBef>
                <a:spcPts val="0"/>
              </a:spcBef>
              <a:tabLst>
                <a:tab pos="180975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необходимости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повышения квалификации педагогических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работников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47675" algn="just" defTabSz="180975">
              <a:lnSpc>
                <a:spcPct val="120000"/>
              </a:lnSpc>
              <a:spcBef>
                <a:spcPts val="0"/>
              </a:spcBef>
              <a:tabLst>
                <a:tab pos="180975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и качества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педагогической деятельности;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defTabSz="180975">
              <a:lnSpc>
                <a:spcPct val="120000"/>
              </a:lnSpc>
              <a:spcBef>
                <a:spcPts val="0"/>
              </a:spcBef>
              <a:tabLst>
                <a:tab pos="180975" algn="l"/>
                <a:tab pos="447675" algn="l"/>
              </a:tabLs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выявление перспектив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использования потенциальных возможностей педагогических работников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47675" algn="just" defTabSz="180975">
              <a:lnSpc>
                <a:spcPct val="120000"/>
              </a:lnSpc>
              <a:spcBef>
                <a:spcPts val="0"/>
              </a:spcBef>
              <a:tabLst>
                <a:tab pos="180975" algn="l"/>
                <a:tab pos="447675" algn="l"/>
              </a:tabLs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учет требований ФГОС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кадровым условиям реализации образовательных программ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формировании кадрового состава образовательных организаций; </a:t>
            </a:r>
          </a:p>
          <a:p>
            <a:pPr marL="0" indent="447675" algn="just" defTabSz="180975">
              <a:lnSpc>
                <a:spcPct val="120000"/>
              </a:lnSpc>
              <a:spcBef>
                <a:spcPts val="0"/>
              </a:spcBef>
              <a:tabLst>
                <a:tab pos="180975" algn="l"/>
                <a:tab pos="447675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беспечение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дифференциации размеров оплаты труда педагогических работников с учетом установленной квалификационной категории и объема их преподавательской (педагогической) работы.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задачами аттестации являются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1" y="5805264"/>
            <a:ext cx="80648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Российской Федерации от 07.04.2014 года № 276 «Об утверждении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»)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5730</TotalTime>
  <Words>3576</Words>
  <Application>Microsoft Office PowerPoint</Application>
  <PresentationFormat>Экран (4:3)</PresentationFormat>
  <Paragraphs>341</Paragraphs>
  <Slides>47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47</vt:i4>
      </vt:variant>
    </vt:vector>
  </HeadingPairs>
  <TitlesOfParts>
    <vt:vector size="50" baseType="lpstr">
      <vt:lpstr>1_Открытая</vt:lpstr>
      <vt:lpstr>2_Открытая</vt:lpstr>
      <vt:lpstr>3_Открытая</vt:lpstr>
      <vt:lpstr>Аттестация педагогических  работников.  </vt:lpstr>
      <vt:lpstr>                               </vt:lpstr>
      <vt:lpstr>Документы Министерства образования и науки РФ и Министерства здравоохранения и социального развития РФ </vt:lpstr>
      <vt:lpstr>Презентация PowerPoint</vt:lpstr>
      <vt:lpstr>Документы Министерства образования, науки и инновационной политики НСО</vt:lpstr>
      <vt:lpstr>Презентация PowerPoint</vt:lpstr>
      <vt:lpstr>Презентация PowerPoint</vt:lpstr>
      <vt:lpstr>Цель аттестации</vt:lpstr>
      <vt:lpstr>Основными задачами аттестации являются</vt:lpstr>
      <vt:lpstr>Основными принципами аттестации являются </vt:lpstr>
      <vt:lpstr>Аттестация в целях установления квалификационной категории (первой или высшей)</vt:lpstr>
      <vt:lpstr>Презентация PowerPoint</vt:lpstr>
      <vt:lpstr>Аттестоваться на квалификационные категории могут педагогические работники, находящиеся на следующих должностях:</vt:lpstr>
      <vt:lpstr>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Процесс предоставления государственной услуги предусматривает проведение следующих административных процедур:</vt:lpstr>
      <vt:lpstr>Критерии принятия решений ГАК по установлению педагогическим работникам  квалификационных категорий </vt:lpstr>
      <vt:lpstr>Презентация PowerPoint</vt:lpstr>
      <vt:lpstr>Презентация PowerPoint</vt:lpstr>
      <vt:lpstr>Аттестация педагогических работников без проведения экспертизы результатов профессиональной деятельности проводится по решению ГАК в отношении следующих педагогических работников:</vt:lpstr>
      <vt:lpstr>Презентация PowerPoint</vt:lpstr>
      <vt:lpstr>Презентация PowerPoint</vt:lpstr>
      <vt:lpstr>Требования к заполнению заявления </vt:lpstr>
      <vt:lpstr>Презентация PowerPoint</vt:lpstr>
      <vt:lpstr>Аттестация в целях подтверждения соответствия занимаемой должности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педагогических и руководящих работников в условиях модернизации образования</dc:title>
  <dc:creator>Mmasina</dc:creator>
  <cp:lastModifiedBy>Гладкова Ирина Александровна</cp:lastModifiedBy>
  <cp:revision>388</cp:revision>
  <cp:lastPrinted>2016-11-30T02:33:05Z</cp:lastPrinted>
  <dcterms:created xsi:type="dcterms:W3CDTF">2012-02-27T03:46:19Z</dcterms:created>
  <dcterms:modified xsi:type="dcterms:W3CDTF">2018-02-14T06:07:53Z</dcterms:modified>
</cp:coreProperties>
</file>